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657" r:id="rId2"/>
    <p:sldId id="656" r:id="rId3"/>
    <p:sldId id="587" r:id="rId4"/>
    <p:sldId id="664" r:id="rId5"/>
    <p:sldId id="651" r:id="rId6"/>
    <p:sldId id="663" r:id="rId7"/>
    <p:sldId id="662" r:id="rId8"/>
    <p:sldId id="661" r:id="rId9"/>
    <p:sldId id="660" r:id="rId10"/>
    <p:sldId id="6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6EFB1-CE0D-1940-BAC5-637B86281601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21C9C-467F-154D-BCE7-40D7711AB0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61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gViDo</a:t>
            </a:r>
            <a:r>
              <a:rPr lang="nb-NO" dirty="0"/>
              <a:t> as var lei av lange strategidokumenter som ofte ble liggende i skuffen og ikke hadde noen praktisk konsekvens. På bakgrunn av erfaring med mange prosesser og litteratur utviklet vi en A4-strategi. Det viktigste skulle med andre ord kommuniseres på et A4-ark.</a:t>
            </a:r>
          </a:p>
          <a:p>
            <a:endParaRPr lang="nb-NO" dirty="0"/>
          </a:p>
          <a:p>
            <a:r>
              <a:rPr lang="nb-NO" dirty="0"/>
              <a:t>Trinn/prosesser:</a:t>
            </a:r>
          </a:p>
          <a:p>
            <a:endParaRPr lang="nb-NO" dirty="0"/>
          </a:p>
          <a:p>
            <a:pPr marL="228600" indent="-228600">
              <a:buAutoNum type="arabicParenR"/>
            </a:pPr>
            <a:r>
              <a:rPr lang="nb-NO" dirty="0"/>
              <a:t>En prosess hvor en gjennom </a:t>
            </a:r>
            <a:r>
              <a:rPr lang="nb-NO" dirty="0" err="1"/>
              <a:t>feks</a:t>
            </a:r>
            <a:r>
              <a:rPr lang="nb-NO" dirty="0"/>
              <a:t>. en  SWOT-analyse kartlegger nåsituasjonen. Hvilke utfordringer og muligheter står bedriften over for?</a:t>
            </a:r>
          </a:p>
          <a:p>
            <a:pPr marL="228600" indent="-228600">
              <a:buAutoNum type="arabicParenR"/>
            </a:pPr>
            <a:r>
              <a:rPr lang="nb-NO" dirty="0"/>
              <a:t>Tydeliggjøre forretningsideen! Hva er det vi skal tjene penger på? Skrelle, kutte og pakke!?</a:t>
            </a:r>
          </a:p>
          <a:p>
            <a:pPr marL="228600" indent="-228600">
              <a:buAutoNum type="arabicParenR"/>
            </a:pPr>
            <a:r>
              <a:rPr lang="nb-NO" dirty="0"/>
              <a:t>Med en tydelig forretningside er det fra vårt ståsted også viktig å tydeliggjøre hvilke verdier en bygge sin forretning på! Noe som også er smart i forhold til rekruttering. Felles verdier er det viktigste i forhold til dem man skal samhandle med (mener vi). Herfra kan det bygges både krav/forventninger til både ledere og medarbeidere og eventuelle sentrale samhandlingsregler. (kanskje lurt i ekteskapet også)</a:t>
            </a:r>
          </a:p>
          <a:p>
            <a:pPr marL="228600" indent="-228600">
              <a:buAutoNum type="arabicParenR"/>
            </a:pPr>
            <a:r>
              <a:rPr lang="nb-NO" dirty="0"/>
              <a:t>Så med denne «smarte» </a:t>
            </a:r>
            <a:r>
              <a:rPr lang="nb-NO" dirty="0" err="1"/>
              <a:t>forretningdsideen</a:t>
            </a:r>
            <a:r>
              <a:rPr lang="nb-NO" dirty="0"/>
              <a:t> – hva er det ønsker å oppnå/drømme om. Eller sagt på en D annen måte – hvorfor går vi på jobb? </a:t>
            </a:r>
          </a:p>
          <a:p>
            <a:pPr marL="228600" indent="-228600">
              <a:buAutoNum type="arabicParenR"/>
            </a:pPr>
            <a:r>
              <a:rPr lang="nb-NO" dirty="0"/>
              <a:t>Med det langsiktige (utfordrende) målet i sikte er det lut å konkretisere dette til noen kvantitative hovedmål. 3-5 mål.</a:t>
            </a:r>
          </a:p>
          <a:p>
            <a:pPr marL="228600" indent="-228600">
              <a:buAutoNum type="arabicParenR"/>
            </a:pPr>
            <a:r>
              <a:rPr lang="nb-NO" dirty="0"/>
              <a:t>Så kommer utfordringen som ofte skiller klinten fra hveten. Hva er det smarteste vi kan gjøre for å nå våre mål på den mest effektive måten – innenfor de verdier vi har satt. STRATEGI</a:t>
            </a:r>
          </a:p>
          <a:p>
            <a:pPr marL="228600" indent="-228600">
              <a:buAutoNum type="arabicParenR"/>
            </a:pPr>
            <a:r>
              <a:rPr lang="nb-NO" dirty="0"/>
              <a:t>En måte er å systematisere dette i fokus/prestasjons/mål-områder. (Kjært barn har mange navn)</a:t>
            </a:r>
          </a:p>
          <a:p>
            <a:pPr marL="228600" indent="-228600">
              <a:buAutoNum type="arabicParenR"/>
            </a:pPr>
            <a:r>
              <a:rPr lang="nb-NO" dirty="0"/>
              <a:t>Fokusområdene målsettes – så konkrete mål som mulig. Mål som flyttes opp området RESULTATMÅL.</a:t>
            </a:r>
          </a:p>
          <a:p>
            <a:pPr marL="228600" indent="-228600">
              <a:buAutoNum type="arabicParenR"/>
            </a:pPr>
            <a:r>
              <a:rPr lang="nb-NO" dirty="0"/>
              <a:t>Hvert fokusområde får sin handling/aktivitetsplan som tidfestes, </a:t>
            </a:r>
            <a:r>
              <a:rPr lang="nb-NO" dirty="0" err="1"/>
              <a:t>ansvarliggjøres</a:t>
            </a:r>
            <a:r>
              <a:rPr lang="nb-NO" dirty="0"/>
              <a:t> og gjerne kostnadsberegnes. Opplever det også smart at man tar stilling til når tiltaket bør evalueres.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1B41-13CA-FC49-B5BD-FEEB5DAA01F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6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gViDo</a:t>
            </a:r>
            <a:r>
              <a:rPr lang="nb-NO" dirty="0"/>
              <a:t> as var lei av lange strategidokumenter som ofte ble liggende i skuffen og ikke hadde noen praktisk konsekvens. På bakgrunn av erfaring med mange prosesser og litteratur utviklet vi en A4-strategi. Det viktigste skulle med andre ord kommuniseres på et A4-ark.</a:t>
            </a:r>
          </a:p>
          <a:p>
            <a:endParaRPr lang="nb-NO" dirty="0"/>
          </a:p>
          <a:p>
            <a:r>
              <a:rPr lang="nb-NO" dirty="0"/>
              <a:t>Trinn/prosesser:</a:t>
            </a:r>
          </a:p>
          <a:p>
            <a:endParaRPr lang="nb-NO" dirty="0"/>
          </a:p>
          <a:p>
            <a:pPr marL="228600" indent="-228600">
              <a:buAutoNum type="arabicParenR"/>
            </a:pPr>
            <a:r>
              <a:rPr lang="nb-NO" dirty="0"/>
              <a:t>En prosess hvor en gjennom </a:t>
            </a:r>
            <a:r>
              <a:rPr lang="nb-NO" dirty="0" err="1"/>
              <a:t>feks</a:t>
            </a:r>
            <a:r>
              <a:rPr lang="nb-NO" dirty="0"/>
              <a:t>. en  SWOT-analyse kartlegger nåsituasjonen. Hvilke utfordringer og muligheter står bedriften over for?</a:t>
            </a:r>
          </a:p>
          <a:p>
            <a:pPr marL="228600" indent="-228600">
              <a:buAutoNum type="arabicParenR"/>
            </a:pPr>
            <a:r>
              <a:rPr lang="nb-NO" dirty="0"/>
              <a:t>Tydeliggjøre forretningsideen! Hva er det vi skal tjene penger på? Skrelle, kutte og pakke!?</a:t>
            </a:r>
          </a:p>
          <a:p>
            <a:pPr marL="228600" indent="-228600">
              <a:buAutoNum type="arabicParenR"/>
            </a:pPr>
            <a:r>
              <a:rPr lang="nb-NO" dirty="0"/>
              <a:t>Med en tydelig forretningside er det fra vårt ståsted også viktig å tydeliggjøre hvilke verdier en bygge sin forretning på! Noe som også er smart i forhold til rekruttering. Felles verdier er det viktigste i forhold til dem man skal samhandle med (mener vi). Herfra kan det bygges både krav/forventninger til både ledere og medarbeidere og eventuelle sentrale samhandlingsregler. (kanskje lurt i ekteskapet også)</a:t>
            </a:r>
          </a:p>
          <a:p>
            <a:pPr marL="228600" indent="-228600">
              <a:buAutoNum type="arabicParenR"/>
            </a:pPr>
            <a:r>
              <a:rPr lang="nb-NO" dirty="0"/>
              <a:t>Så med denne «smarte» </a:t>
            </a:r>
            <a:r>
              <a:rPr lang="nb-NO" dirty="0" err="1"/>
              <a:t>forretningdsideen</a:t>
            </a:r>
            <a:r>
              <a:rPr lang="nb-NO" dirty="0"/>
              <a:t> – hva er det ønsker å oppnå/drømme om. Eller sagt på en D annen måte – hvorfor går vi på jobb? </a:t>
            </a:r>
          </a:p>
          <a:p>
            <a:pPr marL="228600" indent="-228600">
              <a:buAutoNum type="arabicParenR"/>
            </a:pPr>
            <a:r>
              <a:rPr lang="nb-NO" dirty="0"/>
              <a:t>Med det langsiktige (utfordrende) målet i sikte er det lut å konkretisere dette til noen kvantitative hovedmål. 3-5 mål.</a:t>
            </a:r>
          </a:p>
          <a:p>
            <a:pPr marL="228600" indent="-228600">
              <a:buAutoNum type="arabicParenR"/>
            </a:pPr>
            <a:r>
              <a:rPr lang="nb-NO" dirty="0"/>
              <a:t>Så kommer utfordringen som ofte skiller klinten fra hveten. Hva er det smarteste vi kan gjøre for å nå våre mål på den mest effektive måten – innenfor de verdier vi har satt. STRATEGI</a:t>
            </a:r>
          </a:p>
          <a:p>
            <a:pPr marL="228600" indent="-228600">
              <a:buAutoNum type="arabicParenR"/>
            </a:pPr>
            <a:r>
              <a:rPr lang="nb-NO" dirty="0"/>
              <a:t>En måte er å systematisere dette i fokus/prestasjons/mål-områder. (Kjært barn har mange navn)</a:t>
            </a:r>
          </a:p>
          <a:p>
            <a:pPr marL="228600" indent="-228600">
              <a:buAutoNum type="arabicParenR"/>
            </a:pPr>
            <a:r>
              <a:rPr lang="nb-NO" dirty="0"/>
              <a:t>Fokusområdene målsettes – så konkrete mål som mulig. Mål som flyttes opp området RESULTATMÅL.</a:t>
            </a:r>
          </a:p>
          <a:p>
            <a:pPr marL="228600" indent="-228600">
              <a:buAutoNum type="arabicParenR"/>
            </a:pPr>
            <a:r>
              <a:rPr lang="nb-NO" dirty="0"/>
              <a:t>Hvert fokusområde får sin handling/aktivitetsplan som tidfestes, </a:t>
            </a:r>
            <a:r>
              <a:rPr lang="nb-NO" dirty="0" err="1"/>
              <a:t>ansvarliggjøres</a:t>
            </a:r>
            <a:r>
              <a:rPr lang="nb-NO" dirty="0"/>
              <a:t> og gjerne kostnadsberegnes. Opplever det også smart at man tar stilling til når tiltaket bør evalueres.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1B41-13CA-FC49-B5BD-FEEB5DAA01F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70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5BB42-3CA4-482E-9021-76DE2C30854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18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5BB42-3CA4-482E-9021-76DE2C30854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6052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5BB42-3CA4-482E-9021-76DE2C30854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5BB42-3CA4-482E-9021-76DE2C30854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940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5BB42-3CA4-482E-9021-76DE2C30854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091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5BB42-3CA4-482E-9021-76DE2C30854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58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6CBA57-31F4-A442-9941-074DF7EF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8DC9BA-F9C2-51D1-E940-328C81993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6087E4-4D0D-3465-485F-9CFBE3A4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732262-8C67-E75E-FC68-96B6F81D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87B4A4-1FE4-16A1-882A-9A52175C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41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15C318-5374-016B-8AB0-7F968E8A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C1DDF44-C529-D7F5-518D-216191BE0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8EBAAB-8DCB-A17E-10C1-1AFCF14C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128A41-B927-EDA1-47FA-8E7A3321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8445E3-C894-7F1C-6367-DD2127B0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05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7052488-4109-0EDF-5469-29A03A883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DEDAB4-157B-3EAB-1383-5C671C9FD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8CA51D-6500-39C0-0362-36BBB36F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1597F1-2626-EDCA-673F-DDBF5D16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A1ABC0-D6F3-C98A-D0F6-BD780E81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51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D6861-328D-D820-A674-6E1C2DE8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58185E-D4DF-D215-0899-16C05E936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30958E-E73F-E8DB-7C26-ED97B694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9FF5FA-E79B-62CB-EE56-C7F5A54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18551C-7A51-DC78-C45F-4C38623B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70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CC2AAC-1F87-FEF3-A761-886838E6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679675-B348-A35B-CA6F-95AE61EFA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96DCFE-A947-3DEE-8E7F-D9989E3D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9527DF-86A8-B0A9-A33F-56AABE5C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ECB4D2-E055-DF7A-14E0-32DE0161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64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B6265A-3CE6-E8C2-1D99-04A1ACC9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8BAB54-C0F2-78CC-F4DF-DE4DE2B7F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8EC73B7-0DDC-658A-202A-5C5D0D69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FF1B4C-40DC-DFF4-0917-D12B9A2C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6EA175-1C2C-A46D-58D2-19151494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F7B3ED4-9D2E-6F6B-485C-D041C109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891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BA9601-F726-4396-B845-CF2DA628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B0F7C-1DE8-D4C3-D0FD-1C204DA6C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79E056C-889C-30E0-DCA2-AF91C3C62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603E50-546B-95A2-4E62-9281C5A52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456C8EA-B200-4057-A0CD-255E69795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EF49DCB-2D07-3220-BC40-AA3DECE2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0DC211-BFF2-0E95-C35C-9CE1A8BF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C8B543F-E15B-B0AB-93DF-9016CF28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0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8243B6-64FB-161C-A360-89DF5BE7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D9ECA0-AB3C-0D42-B9B9-C7E8EB88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FB42F6F-94DE-4D84-92D3-7B95525C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8EAD77-E184-7A0F-A0C5-F9E1293C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66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513B39C-D49A-E80F-D30E-F96B7292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2A0864B-F8A4-7F78-6A30-3DAC2ADF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AD7A0D-82DE-2B4E-8725-EA9FD198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19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D7FBF-3D1E-82F5-E376-52AD97C2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254DC4-09B0-9FF4-9C17-918F5DA3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138948-4D44-048A-B4AA-CDED46DD5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E17994-7458-01D8-F08D-2344B93C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F75F4AE-F132-8687-65DC-EC5627AC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BB4102-E1DA-E983-1FDC-20D4CF12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39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854FF-A60A-2020-EE2D-EA33113D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F15F003-4BC9-40F5-10A5-339033C31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A2813C-7915-A349-95E8-368DD82C5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7B9EA6-97DF-DEC4-0A5B-6D34192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A0A5A26-2F0D-1241-8DA8-7C73FB5D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1E216EB-C082-47A9-BDDF-23409F1E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91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19EE585-CC77-50A4-3047-8451F862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0239E0-6529-E61B-B4FF-99987D8D6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B1D06F-59B8-EC51-8B90-4460A67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7B50-B795-5743-8A5E-EB2837CBB37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F5757C-83C8-3A07-A4C7-C99C9FF53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3BD129-8935-235D-EEB1-998C8C84F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C146-5731-B640-B382-64F1100DC1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88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Medlemsmøte">
            <a:extLst>
              <a:ext uri="{FF2B5EF4-FFF2-40B4-BE49-F238E27FC236}">
                <a16:creationId xmlns:a16="http://schemas.microsoft.com/office/drawing/2014/main" id="{7566A024-9ABA-A7E5-95CD-DA40D4398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126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75F0746-E865-77F9-B665-AC53D7874920}"/>
              </a:ext>
            </a:extLst>
          </p:cNvPr>
          <p:cNvSpPr txBox="1"/>
          <p:nvPr/>
        </p:nvSpPr>
        <p:spPr>
          <a:xfrm>
            <a:off x="333857" y="302570"/>
            <a:ext cx="3167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latin typeface="Gill Sans MT" panose="020B0502020104020203" pitchFamily="34" charset="77"/>
              </a:rPr>
              <a:t>NKL Trondheim</a:t>
            </a:r>
          </a:p>
        </p:txBody>
      </p:sp>
    </p:spTree>
    <p:extLst>
      <p:ext uri="{BB962C8B-B14F-4D97-AF65-F5344CB8AC3E}">
        <p14:creationId xmlns:p14="http://schemas.microsoft.com/office/powerpoint/2010/main" val="400321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4151236-BD7D-6341-AA22-942C8D92F6D8}"/>
              </a:ext>
            </a:extLst>
          </p:cNvPr>
          <p:cNvGraphicFramePr>
            <a:graphicFrameLocks noGrp="1"/>
          </p:cNvGraphicFramePr>
          <p:nvPr/>
        </p:nvGraphicFramePr>
        <p:xfrm>
          <a:off x="191193" y="207817"/>
          <a:ext cx="11853946" cy="6540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277">
                  <a:extLst>
                    <a:ext uri="{9D8B030D-6E8A-4147-A177-3AD203B41FA5}">
                      <a16:colId xmlns:a16="http://schemas.microsoft.com/office/drawing/2014/main" val="1504102820"/>
                    </a:ext>
                  </a:extLst>
                </a:gridCol>
                <a:gridCol w="870028">
                  <a:extLst>
                    <a:ext uri="{9D8B030D-6E8A-4147-A177-3AD203B41FA5}">
                      <a16:colId xmlns:a16="http://schemas.microsoft.com/office/drawing/2014/main" val="2260091936"/>
                    </a:ext>
                  </a:extLst>
                </a:gridCol>
                <a:gridCol w="3853603">
                  <a:extLst>
                    <a:ext uri="{9D8B030D-6E8A-4147-A177-3AD203B41FA5}">
                      <a16:colId xmlns:a16="http://schemas.microsoft.com/office/drawing/2014/main" val="309081300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193823512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2166926377"/>
                    </a:ext>
                  </a:extLst>
                </a:gridCol>
                <a:gridCol w="1051624">
                  <a:extLst>
                    <a:ext uri="{9D8B030D-6E8A-4147-A177-3AD203B41FA5}">
                      <a16:colId xmlns:a16="http://schemas.microsoft.com/office/drawing/2014/main" val="1532483462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2491619203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1361248901"/>
                    </a:ext>
                  </a:extLst>
                </a:gridCol>
              </a:tblGrid>
              <a:tr h="6644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Fokusområde 5: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Tiltak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 komite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</a:t>
                      </a:r>
                      <a:r>
                        <a:rPr lang="nb-NO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person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Evalueres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Ferdig  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Økonomisk konsekvens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02866"/>
                  </a:ext>
                </a:extLst>
              </a:tr>
              <a:tr h="519844">
                <a:tc gridSpan="7"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  <a:latin typeface="Gill Sans MT" panose="020B0502020104020203" pitchFamily="34" charset="77"/>
                        </a:rPr>
                        <a:t>Mål: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14580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381963372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extLst>
                  <a:ext uri="{0D108BD9-81ED-4DB2-BD59-A6C34878D82A}">
                    <a16:rowId xmlns:a16="http://schemas.microsoft.com/office/drawing/2014/main" val="260416761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 hMerge="1">
                  <a:txBody>
                    <a:bodyPr/>
                    <a:lstStyle/>
                    <a:p>
                      <a:pPr marL="171450" lvl="0" indent="-171450" algn="l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849877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5548198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499503892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97694808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29188373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60562891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420926098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417364941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57CEA83F-D4D4-4190-AF10-F6E51DBA060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4556FF-9252-471A-8220-88BDBA4548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12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0481E3-E547-47C4-CF1C-4494C1D2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b-NO" sz="3400" b="0" i="0" u="none" strike="noStrike">
                <a:effectLst/>
                <a:latin typeface="museo-sans"/>
              </a:rPr>
              <a:t>Ingen ting synes overlatt til tilfeldighetene når Rolf Svendsen og Magne Aakvik skrider til verket.</a:t>
            </a:r>
            <a:endParaRPr lang="nb-NO" sz="34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8EAEB1-E4A8-78E3-3839-86F22053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000" b="0" i="0" u="none" strike="noStrike" dirty="0">
                <a:effectLst/>
                <a:latin typeface="museo-sans"/>
              </a:rPr>
              <a:t>Trondheim, 14.april 1953</a:t>
            </a:r>
            <a:endParaRPr lang="nb-NO" sz="2000" b="1" i="0" u="none" strike="noStrike" dirty="0">
              <a:effectLst/>
              <a:latin typeface="museo-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effectLst/>
                <a:latin typeface="museo-sans"/>
              </a:rPr>
              <a:t>«Du </a:t>
            </a:r>
            <a:r>
              <a:rPr lang="nb-NO" sz="2000" b="0" i="0" u="none" strike="noStrike" dirty="0">
                <a:effectLst/>
                <a:latin typeface="museo-sans"/>
              </a:rPr>
              <a:t>har rett, Magne, dette kommer i grevens tid. Det e’ sannelig på tide at vi trår til her oppe i Trondheim også»</a:t>
            </a:r>
          </a:p>
          <a:p>
            <a:endParaRPr lang="nb-NO" sz="2000" dirty="0">
              <a:latin typeface="museo-sans"/>
            </a:endParaRPr>
          </a:p>
          <a:p>
            <a:pPr>
              <a:lnSpc>
                <a:spcPct val="110000"/>
              </a:lnSpc>
            </a:pPr>
            <a:r>
              <a:rPr lang="nb-NO" sz="2000" b="0" i="0" u="none" strike="noStrike" dirty="0">
                <a:effectLst/>
                <a:latin typeface="museo-sans"/>
              </a:rPr>
              <a:t>I Norske Kokker Landsforening Trondheim er det for tiden (2022):</a:t>
            </a:r>
          </a:p>
          <a:p>
            <a:pPr>
              <a:lnSpc>
                <a:spcPct val="110000"/>
              </a:lnSpc>
            </a:pPr>
            <a:r>
              <a:rPr lang="nb-NO" sz="2000" b="0" i="0" u="none" strike="noStrike" dirty="0">
                <a:effectLst/>
                <a:latin typeface="museo-sans"/>
              </a:rPr>
              <a:t>350 potensielle medlemmer</a:t>
            </a:r>
          </a:p>
          <a:p>
            <a:pPr>
              <a:lnSpc>
                <a:spcPct val="110000"/>
              </a:lnSpc>
            </a:pPr>
            <a:r>
              <a:rPr lang="nb-NO" sz="2000" b="0" i="0" u="none" strike="noStrike" dirty="0">
                <a:effectLst/>
                <a:latin typeface="museo-sans"/>
              </a:rPr>
              <a:t>138  medlemmer</a:t>
            </a:r>
          </a:p>
          <a:p>
            <a:pPr>
              <a:lnSpc>
                <a:spcPct val="110000"/>
              </a:lnSpc>
            </a:pPr>
            <a:r>
              <a:rPr lang="nb-NO" sz="2000" b="0" i="0" u="none" strike="noStrike" dirty="0">
                <a:effectLst/>
                <a:latin typeface="museo-sans"/>
              </a:rPr>
              <a:t>10  æresmedlemmer</a:t>
            </a:r>
          </a:p>
          <a:p>
            <a:pPr>
              <a:lnSpc>
                <a:spcPct val="110000"/>
              </a:lnSpc>
            </a:pPr>
            <a:r>
              <a:rPr lang="nb-NO" sz="2000" b="1" dirty="0">
                <a:latin typeface="museo-sans"/>
              </a:rPr>
              <a:t>30 aktive medlemmer</a:t>
            </a:r>
            <a:endParaRPr lang="nb-NO" sz="2000" b="1" i="0" u="none" strike="noStrike" dirty="0">
              <a:effectLst/>
              <a:latin typeface="museo-sans"/>
            </a:endParaRPr>
          </a:p>
          <a:p>
            <a:endParaRPr lang="nb-NO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956A49D-7B78-97F4-CF16-81259F90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55211"/>
            <a:ext cx="4788505" cy="36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1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56070" y="1105204"/>
            <a:ext cx="2968086" cy="9809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Formål (2001)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Arbeide for kokkefagets fremme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og sørge for kollegialt forhold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mellom medlemmene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56070" y="2312572"/>
            <a:ext cx="2968086" cy="192627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Resultatmål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Score på medlemsundersøkelse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Aktivitet/etterspørsel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74242" y="4803259"/>
            <a:ext cx="2013176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nb-NO" sz="1200" noProof="1">
                <a:solidFill>
                  <a:srgbClr val="000000"/>
                </a:solidFill>
                <a:latin typeface="Bookman Old Style" panose="02050604050505020204" pitchFamily="18" charset="0"/>
              </a:rPr>
              <a:t>Fokusområde 1</a:t>
            </a:r>
            <a:endParaRPr lang="nb-NO" sz="1200" noProof="1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nb-NO" sz="1200" b="1" noProof="1">
                <a:solidFill>
                  <a:srgbClr val="000000"/>
                </a:solidFill>
                <a:latin typeface="Bookman Old Style" panose="02050604050505020204" pitchFamily="18" charset="0"/>
              </a:rPr>
              <a:t>Møtepunkt/sted</a:t>
            </a:r>
          </a:p>
          <a:p>
            <a:pPr algn="ctr">
              <a:defRPr/>
            </a:pPr>
            <a:r>
              <a:rPr lang="en-GB" altLang="nb-NO" sz="1200" noProof="1">
                <a:solidFill>
                  <a:srgbClr val="000000"/>
                </a:solidFill>
                <a:latin typeface="Bookman Old Style" panose="02050604050505020204" pitchFamily="18" charset="0"/>
              </a:rPr>
              <a:t>Må</a:t>
            </a:r>
            <a:r>
              <a:rPr lang="nb-NO" altLang="nb-NO" sz="1200" noProof="1">
                <a:solidFill>
                  <a:srgbClr val="000000"/>
                </a:solidFill>
                <a:latin typeface="Bookman Old Style" panose="02050604050505020204" pitchFamily="18" charset="0"/>
              </a:rPr>
              <a:t>l</a:t>
            </a:r>
            <a:r>
              <a:rPr lang="en-GB" altLang="nb-NO" sz="1200" noProof="1">
                <a:solidFill>
                  <a:srgbClr val="000000"/>
                </a:solidFill>
                <a:latin typeface="Bookman Old Style" panose="02050604050505020204" pitchFamily="18" charset="0"/>
              </a:rPr>
              <a:t>: Et sprudlende faglig </a:t>
            </a:r>
          </a:p>
          <a:p>
            <a:pPr algn="ctr">
              <a:defRPr/>
            </a:pPr>
            <a:r>
              <a:rPr lang="en-GB" altLang="nb-NO" sz="1200" noProof="1">
                <a:solidFill>
                  <a:srgbClr val="000000"/>
                </a:solidFill>
                <a:latin typeface="Bookman Old Style" panose="02050604050505020204" pitchFamily="18" charset="0"/>
              </a:rPr>
              <a:t>og sosialt </a:t>
            </a:r>
            <a:r>
              <a:rPr lang="nb-NO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fellesskap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541276" y="4801722"/>
            <a:ext cx="2013176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Fokusområde 2</a:t>
            </a:r>
            <a:endParaRPr lang="nb-NO" sz="1200" dirty="0"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Rekruttering</a:t>
            </a:r>
          </a:p>
          <a:p>
            <a:pPr algn="ctr">
              <a:defRPr/>
            </a:pPr>
            <a:r>
              <a:rPr lang="nb-NO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Mål: En vesentlig faktor</a:t>
            </a:r>
          </a:p>
          <a:p>
            <a:pPr algn="ctr">
              <a:defRPr/>
            </a:pPr>
            <a:r>
              <a:rPr lang="nb-NO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i rekrutteringsarbeidet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4898520" y="4807239"/>
            <a:ext cx="2043145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Fokusområde 3</a:t>
            </a:r>
            <a:endParaRPr lang="nb-NO" altLang="nb-NO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Samfunnsnytte </a:t>
            </a:r>
            <a:r>
              <a:rPr lang="nb-NO" altLang="nb-NO" sz="9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(manifest)</a:t>
            </a: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Mål: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7135573" y="4828413"/>
            <a:ext cx="2043145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Fokusområde 4</a:t>
            </a:r>
            <a:endParaRPr lang="nb-NO" altLang="nb-NO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Økonomi</a:t>
            </a: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Mål: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8493165" y="3116966"/>
            <a:ext cx="2982542" cy="108464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Verdier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Mangfold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Entusiasme (engasjement)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Samfunnsnytte</a:t>
            </a:r>
          </a:p>
        </p:txBody>
      </p:sp>
      <p:cxnSp>
        <p:nvCxnSpPr>
          <p:cNvPr id="9252" name="AutoShape 36"/>
          <p:cNvCxnSpPr>
            <a:cxnSpLocks noChangeShapeType="1"/>
            <a:stCxn id="9235" idx="1"/>
            <a:endCxn id="9223" idx="0"/>
          </p:cNvCxnSpPr>
          <p:nvPr/>
        </p:nvCxnSpPr>
        <p:spPr bwMode="auto">
          <a:xfrm rot="10800000">
            <a:off x="5929423" y="426060"/>
            <a:ext cx="2563742" cy="3233228"/>
          </a:xfrm>
          <a:prstGeom prst="bentConnector4">
            <a:avLst>
              <a:gd name="adj1" fmla="val 17306"/>
              <a:gd name="adj2" fmla="val 10707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8469667" y="216121"/>
            <a:ext cx="2984370" cy="25155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t"/>
          <a:lstStyle/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Kartlegging</a:t>
            </a:r>
          </a:p>
          <a:p>
            <a:pPr algn="ctr"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Nåsituasjonen</a:t>
            </a:r>
          </a:p>
          <a:p>
            <a:pPr algn="ctr">
              <a:defRPr/>
            </a:pPr>
            <a:endParaRPr lang="nb-NO" altLang="nb-NO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nb-NO" altLang="nb-NO" sz="12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Styrker: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Tradisjon (14.04.1953)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Kompetanse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Renommé´</a:t>
            </a:r>
          </a:p>
          <a:p>
            <a:pPr>
              <a:defRPr/>
            </a:pPr>
            <a:r>
              <a:rPr lang="nb-NO" altLang="nb-NO" sz="12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Utfordringer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Traust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Ustrukturert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Manglende entusiasme</a:t>
            </a:r>
          </a:p>
        </p:txBody>
      </p:sp>
      <p:sp>
        <p:nvSpPr>
          <p:cNvPr id="9265" name="AutoShape 49"/>
          <p:cNvSpPr>
            <a:spLocks noChangeArrowheads="1"/>
          </p:cNvSpPr>
          <p:nvPr/>
        </p:nvSpPr>
        <p:spPr bwMode="auto">
          <a:xfrm>
            <a:off x="4253267" y="3218093"/>
            <a:ext cx="3350803" cy="9055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Strategi</a:t>
            </a:r>
          </a:p>
        </p:txBody>
      </p: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4253023" y="1888520"/>
            <a:ext cx="3352800" cy="105644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Overordna mål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100 </a:t>
            </a:r>
            <a:r>
              <a:rPr lang="nb-NO" altLang="nb-NO" sz="1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aktive</a:t>
            </a: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 medlemmer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Et faglig og sosialt fellesskap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Fremme håndverket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Ivareta rettigheter og arbeidsforhold</a:t>
            </a:r>
          </a:p>
        </p:txBody>
      </p:sp>
      <p:cxnSp>
        <p:nvCxnSpPr>
          <p:cNvPr id="9272" name="AutoShape 56"/>
          <p:cNvCxnSpPr>
            <a:cxnSpLocks noChangeShapeType="1"/>
            <a:stCxn id="9224" idx="3"/>
            <a:endCxn id="9266" idx="1"/>
          </p:cNvCxnSpPr>
          <p:nvPr/>
        </p:nvCxnSpPr>
        <p:spPr bwMode="auto">
          <a:xfrm>
            <a:off x="3624156" y="1595697"/>
            <a:ext cx="628867" cy="82104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3" name="AutoShape 57"/>
          <p:cNvCxnSpPr>
            <a:cxnSpLocks noChangeShapeType="1"/>
            <a:stCxn id="9225" idx="3"/>
            <a:endCxn id="9266" idx="1"/>
          </p:cNvCxnSpPr>
          <p:nvPr/>
        </p:nvCxnSpPr>
        <p:spPr bwMode="auto">
          <a:xfrm flipV="1">
            <a:off x="3624156" y="2416743"/>
            <a:ext cx="628867" cy="85896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4" name="AutoShape 58"/>
          <p:cNvCxnSpPr>
            <a:cxnSpLocks noChangeShapeType="1"/>
            <a:stCxn id="9223" idx="2"/>
            <a:endCxn id="9266" idx="0"/>
          </p:cNvCxnSpPr>
          <p:nvPr/>
        </p:nvCxnSpPr>
        <p:spPr bwMode="auto">
          <a:xfrm>
            <a:off x="5929423" y="1595697"/>
            <a:ext cx="0" cy="292823"/>
          </a:xfrm>
          <a:prstGeom prst="straightConnector1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5" name="AutoShape 59"/>
          <p:cNvCxnSpPr>
            <a:cxnSpLocks noChangeShapeType="1"/>
            <a:stCxn id="9266" idx="2"/>
            <a:endCxn id="9265" idx="0"/>
          </p:cNvCxnSpPr>
          <p:nvPr/>
        </p:nvCxnSpPr>
        <p:spPr bwMode="auto">
          <a:xfrm flipH="1">
            <a:off x="5928669" y="2944965"/>
            <a:ext cx="754" cy="273128"/>
          </a:xfrm>
          <a:prstGeom prst="straightConnector1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6" name="AutoShape 60"/>
          <p:cNvCxnSpPr>
            <a:cxnSpLocks noChangeShapeType="1"/>
            <a:stCxn id="9228" idx="0"/>
            <a:endCxn id="9265" idx="2"/>
          </p:cNvCxnSpPr>
          <p:nvPr/>
        </p:nvCxnSpPr>
        <p:spPr bwMode="auto">
          <a:xfrm rot="5400000" flipH="1" flipV="1">
            <a:off x="3264928" y="2139519"/>
            <a:ext cx="679642" cy="464783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7" name="AutoShape 61"/>
          <p:cNvCxnSpPr>
            <a:cxnSpLocks noChangeShapeType="1"/>
            <a:stCxn id="9229" idx="0"/>
            <a:endCxn id="9265" idx="2"/>
          </p:cNvCxnSpPr>
          <p:nvPr/>
        </p:nvCxnSpPr>
        <p:spPr bwMode="auto">
          <a:xfrm rot="5400000" flipH="1" flipV="1">
            <a:off x="4399214" y="3272268"/>
            <a:ext cx="678105" cy="238080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8" name="AutoShape 62"/>
          <p:cNvCxnSpPr>
            <a:cxnSpLocks noChangeShapeType="1"/>
            <a:stCxn id="9230" idx="0"/>
            <a:endCxn id="9265" idx="2"/>
          </p:cNvCxnSpPr>
          <p:nvPr/>
        </p:nvCxnSpPr>
        <p:spPr bwMode="auto">
          <a:xfrm rot="5400000" flipH="1" flipV="1">
            <a:off x="5582570" y="4461140"/>
            <a:ext cx="683622" cy="857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1" name="AutoShape 65"/>
          <p:cNvCxnSpPr>
            <a:cxnSpLocks noChangeShapeType="1"/>
            <a:stCxn id="9231" idx="0"/>
            <a:endCxn id="9265" idx="2"/>
          </p:cNvCxnSpPr>
          <p:nvPr/>
        </p:nvCxnSpPr>
        <p:spPr bwMode="auto">
          <a:xfrm rot="16200000" flipV="1">
            <a:off x="6690510" y="3361776"/>
            <a:ext cx="704796" cy="222847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253023" y="426060"/>
            <a:ext cx="3352800" cy="11696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Visjon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Skape begeistring for kokkefaget, 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det Norske kjøkken og fellesskapet</a:t>
            </a:r>
          </a:p>
        </p:txBody>
      </p:sp>
      <p:cxnSp>
        <p:nvCxnSpPr>
          <p:cNvPr id="5" name="Rett pil 4">
            <a:extLst>
              <a:ext uri="{FF2B5EF4-FFF2-40B4-BE49-F238E27FC236}">
                <a16:creationId xmlns:a16="http://schemas.microsoft.com/office/drawing/2014/main" id="{63C1CF54-CA40-F243-A886-90015AC4590F}"/>
              </a:ext>
            </a:extLst>
          </p:cNvPr>
          <p:cNvCxnSpPr>
            <a:cxnSpLocks/>
            <a:stCxn id="9223" idx="2"/>
            <a:endCxn id="9266" idx="0"/>
          </p:cNvCxnSpPr>
          <p:nvPr/>
        </p:nvCxnSpPr>
        <p:spPr>
          <a:xfrm>
            <a:off x="5929423" y="1595697"/>
            <a:ext cx="0" cy="29282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inkel 17">
            <a:extLst>
              <a:ext uri="{FF2B5EF4-FFF2-40B4-BE49-F238E27FC236}">
                <a16:creationId xmlns:a16="http://schemas.microsoft.com/office/drawing/2014/main" id="{460765C4-7EE3-F54B-AF1A-DB0CAD7B6341}"/>
              </a:ext>
            </a:extLst>
          </p:cNvPr>
          <p:cNvCxnSpPr>
            <a:cxnSpLocks/>
            <a:stCxn id="9265" idx="2"/>
            <a:endCxn id="9228" idx="0"/>
          </p:cNvCxnSpPr>
          <p:nvPr/>
        </p:nvCxnSpPr>
        <p:spPr>
          <a:xfrm rot="5400000">
            <a:off x="3264929" y="2139519"/>
            <a:ext cx="679642" cy="4647839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inkel 19">
            <a:extLst>
              <a:ext uri="{FF2B5EF4-FFF2-40B4-BE49-F238E27FC236}">
                <a16:creationId xmlns:a16="http://schemas.microsoft.com/office/drawing/2014/main" id="{D40C54C0-A835-5B4C-AD5B-578CD4AB463C}"/>
              </a:ext>
            </a:extLst>
          </p:cNvPr>
          <p:cNvCxnSpPr>
            <a:cxnSpLocks/>
            <a:stCxn id="9265" idx="2"/>
            <a:endCxn id="9231" idx="0"/>
          </p:cNvCxnSpPr>
          <p:nvPr/>
        </p:nvCxnSpPr>
        <p:spPr>
          <a:xfrm rot="16200000" flipH="1">
            <a:off x="6690509" y="3361776"/>
            <a:ext cx="704796" cy="2228477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inkel 21">
            <a:extLst>
              <a:ext uri="{FF2B5EF4-FFF2-40B4-BE49-F238E27FC236}">
                <a16:creationId xmlns:a16="http://schemas.microsoft.com/office/drawing/2014/main" id="{6E3249DF-447B-C44D-8114-2F945665B835}"/>
              </a:ext>
            </a:extLst>
          </p:cNvPr>
          <p:cNvCxnSpPr>
            <a:cxnSpLocks/>
            <a:stCxn id="9265" idx="2"/>
            <a:endCxn id="9230" idx="0"/>
          </p:cNvCxnSpPr>
          <p:nvPr/>
        </p:nvCxnSpPr>
        <p:spPr>
          <a:xfrm rot="5400000">
            <a:off x="5582570" y="4461140"/>
            <a:ext cx="683622" cy="8576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inkel 23">
            <a:extLst>
              <a:ext uri="{FF2B5EF4-FFF2-40B4-BE49-F238E27FC236}">
                <a16:creationId xmlns:a16="http://schemas.microsoft.com/office/drawing/2014/main" id="{F8E88828-9BF8-6545-9494-064517B56400}"/>
              </a:ext>
            </a:extLst>
          </p:cNvPr>
          <p:cNvCxnSpPr>
            <a:cxnSpLocks/>
            <a:stCxn id="9265" idx="2"/>
            <a:endCxn id="9229" idx="0"/>
          </p:cNvCxnSpPr>
          <p:nvPr/>
        </p:nvCxnSpPr>
        <p:spPr>
          <a:xfrm rot="5400000">
            <a:off x="4399215" y="3272267"/>
            <a:ext cx="678105" cy="2380805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BA3FA3C8-8217-3370-FB9D-01BB0679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4050"/>
            <a:ext cx="2271713" cy="7017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1" name="Rett pil 40">
            <a:extLst>
              <a:ext uri="{FF2B5EF4-FFF2-40B4-BE49-F238E27FC236}">
                <a16:creationId xmlns:a16="http://schemas.microsoft.com/office/drawing/2014/main" id="{AEB7E2A7-4FB4-E3AA-669A-C7AF045607F3}"/>
              </a:ext>
            </a:extLst>
          </p:cNvPr>
          <p:cNvCxnSpPr>
            <a:stCxn id="9266" idx="2"/>
            <a:endCxn id="9265" idx="0"/>
          </p:cNvCxnSpPr>
          <p:nvPr/>
        </p:nvCxnSpPr>
        <p:spPr>
          <a:xfrm flipH="1">
            <a:off x="5928669" y="2944965"/>
            <a:ext cx="754" cy="27312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Bilde 91">
            <a:extLst>
              <a:ext uri="{FF2B5EF4-FFF2-40B4-BE49-F238E27FC236}">
                <a16:creationId xmlns:a16="http://schemas.microsoft.com/office/drawing/2014/main" id="{320F0DB2-7D4B-B95C-E5E5-34909C33D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6193396"/>
            <a:ext cx="1918503" cy="636028"/>
          </a:xfrm>
          <a:prstGeom prst="rect">
            <a:avLst/>
          </a:prstGeom>
        </p:spPr>
      </p:pic>
      <p:pic>
        <p:nvPicPr>
          <p:cNvPr id="93" name="Bilde 92">
            <a:extLst>
              <a:ext uri="{FF2B5EF4-FFF2-40B4-BE49-F238E27FC236}">
                <a16:creationId xmlns:a16="http://schemas.microsoft.com/office/drawing/2014/main" id="{43F60830-704F-96D8-0038-DAFCFD898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27" y="6221972"/>
            <a:ext cx="1918503" cy="636028"/>
          </a:xfrm>
          <a:prstGeom prst="rect">
            <a:avLst/>
          </a:prstGeom>
        </p:spPr>
      </p:pic>
      <p:pic>
        <p:nvPicPr>
          <p:cNvPr id="94" name="Bilde 93">
            <a:extLst>
              <a:ext uri="{FF2B5EF4-FFF2-40B4-BE49-F238E27FC236}">
                <a16:creationId xmlns:a16="http://schemas.microsoft.com/office/drawing/2014/main" id="{0CFDE9A5-ECC6-B808-AACA-922FD7D3A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504" y="6221972"/>
            <a:ext cx="1918503" cy="636028"/>
          </a:xfrm>
          <a:prstGeom prst="rect">
            <a:avLst/>
          </a:prstGeom>
        </p:spPr>
      </p:pic>
      <p:pic>
        <p:nvPicPr>
          <p:cNvPr id="95" name="Bilde 94">
            <a:extLst>
              <a:ext uri="{FF2B5EF4-FFF2-40B4-BE49-F238E27FC236}">
                <a16:creationId xmlns:a16="http://schemas.microsoft.com/office/drawing/2014/main" id="{841FED4D-72C2-187D-FA4E-2C2964677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83" y="6221972"/>
            <a:ext cx="1918503" cy="636028"/>
          </a:xfrm>
          <a:prstGeom prst="rect">
            <a:avLst/>
          </a:prstGeom>
        </p:spPr>
      </p:pic>
      <p:sp>
        <p:nvSpPr>
          <p:cNvPr id="19" name="AutoShape 15">
            <a:extLst>
              <a:ext uri="{FF2B5EF4-FFF2-40B4-BE49-F238E27FC236}">
                <a16:creationId xmlns:a16="http://schemas.microsoft.com/office/drawing/2014/main" id="{F142BDE2-E878-2CBB-1C5B-8D4B65D2F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5588" y="4830341"/>
            <a:ext cx="2043145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Fokusområde 5</a:t>
            </a:r>
            <a:endParaRPr lang="nb-NO" altLang="nb-NO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nb-NO" altLang="nb-NO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Mål:</a:t>
            </a:r>
          </a:p>
        </p:txBody>
      </p:sp>
      <p:cxnSp>
        <p:nvCxnSpPr>
          <p:cNvPr id="23" name="Vinkel 22">
            <a:extLst>
              <a:ext uri="{FF2B5EF4-FFF2-40B4-BE49-F238E27FC236}">
                <a16:creationId xmlns:a16="http://schemas.microsoft.com/office/drawing/2014/main" id="{73BB7ADE-21B1-4AF8-5B3F-14BFFDBA9A79}"/>
              </a:ext>
            </a:extLst>
          </p:cNvPr>
          <p:cNvCxnSpPr>
            <a:stCxn id="9265" idx="2"/>
            <a:endCxn id="19" idx="0"/>
          </p:cNvCxnSpPr>
          <p:nvPr/>
        </p:nvCxnSpPr>
        <p:spPr>
          <a:xfrm rot="16200000" flipH="1">
            <a:off x="7859553" y="2192733"/>
            <a:ext cx="706724" cy="4568492"/>
          </a:xfrm>
          <a:prstGeom prst="bentConnector3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e 26">
            <a:extLst>
              <a:ext uri="{FF2B5EF4-FFF2-40B4-BE49-F238E27FC236}">
                <a16:creationId xmlns:a16="http://schemas.microsoft.com/office/drawing/2014/main" id="{DF7A2E01-97CA-5C73-D979-DE4B9680C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1" y="6221972"/>
            <a:ext cx="1918503" cy="636028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657AD32-5F07-28CA-B28C-3B22D9F31D93}"/>
              </a:ext>
            </a:extLst>
          </p:cNvPr>
          <p:cNvSpPr txBox="1"/>
          <p:nvPr/>
        </p:nvSpPr>
        <p:spPr>
          <a:xfrm rot="19809014">
            <a:off x="104173" y="1064871"/>
            <a:ext cx="1544012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1000" dirty="0"/>
              <a:t>Hvorfor denne foreningen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E41E4BB-7057-ED00-01F0-D85C08BBCB91}"/>
              </a:ext>
            </a:extLst>
          </p:cNvPr>
          <p:cNvSpPr txBox="1"/>
          <p:nvPr/>
        </p:nvSpPr>
        <p:spPr>
          <a:xfrm rot="19809014">
            <a:off x="3932558" y="564686"/>
            <a:ext cx="1136850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1000" dirty="0"/>
              <a:t>Hvorfor være med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402D193A-8CB0-0131-CD57-7F96AF967B3D}"/>
              </a:ext>
            </a:extLst>
          </p:cNvPr>
          <p:cNvSpPr txBox="1"/>
          <p:nvPr/>
        </p:nvSpPr>
        <p:spPr>
          <a:xfrm rot="19809014">
            <a:off x="7992774" y="367917"/>
            <a:ext cx="1188146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1000" dirty="0"/>
              <a:t>Forsterke/forbedre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EA7204E-C1C3-3E22-F675-8B9646195F46}"/>
              </a:ext>
            </a:extLst>
          </p:cNvPr>
          <p:cNvSpPr txBox="1"/>
          <p:nvPr/>
        </p:nvSpPr>
        <p:spPr>
          <a:xfrm rot="19809014">
            <a:off x="4065422" y="1853879"/>
            <a:ext cx="963725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1000" dirty="0"/>
              <a:t>Oppnå konkret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3A93266B-D54B-2F67-08AF-DB8DD4D9E876}"/>
              </a:ext>
            </a:extLst>
          </p:cNvPr>
          <p:cNvSpPr txBox="1"/>
          <p:nvPr/>
        </p:nvSpPr>
        <p:spPr>
          <a:xfrm rot="19809014">
            <a:off x="8204184" y="3080796"/>
            <a:ext cx="857927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1000" dirty="0"/>
              <a:t>Vi verdsetter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FB07C8B6-81BA-3BD3-2F48-58A14A7F240B}"/>
              </a:ext>
            </a:extLst>
          </p:cNvPr>
          <p:cNvSpPr txBox="1"/>
          <p:nvPr/>
        </p:nvSpPr>
        <p:spPr>
          <a:xfrm rot="19809014">
            <a:off x="-120492" y="4608653"/>
            <a:ext cx="1702710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1000" dirty="0"/>
              <a:t>Områder vi må være gode på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3F3E161-8E04-B06B-75D0-49D2F6E5AB41}"/>
              </a:ext>
            </a:extLst>
          </p:cNvPr>
          <p:cNvSpPr txBox="1"/>
          <p:nvPr/>
        </p:nvSpPr>
        <p:spPr>
          <a:xfrm rot="19809014">
            <a:off x="131210" y="6243863"/>
            <a:ext cx="1563248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1000" dirty="0"/>
              <a:t>Konkrete arbeidsoppgaver</a:t>
            </a:r>
          </a:p>
        </p:txBody>
      </p:sp>
    </p:spTree>
    <p:extLst>
      <p:ext uri="{BB962C8B-B14F-4D97-AF65-F5344CB8AC3E}">
        <p14:creationId xmlns:p14="http://schemas.microsoft.com/office/powerpoint/2010/main" val="259393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56070" y="1105204"/>
            <a:ext cx="2968086" cy="9809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Formål (2001)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Arbeide for kokkefagets fremme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og sørge for kollegialt forhold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mellom medlemmene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56070" y="2312572"/>
            <a:ext cx="2968086" cy="192627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Resultatmål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Score på medlemsundersøkelse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Aktivitet/etterspørsel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74242" y="4803259"/>
            <a:ext cx="1681880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nb-NO" sz="1200" noProof="1">
                <a:solidFill>
                  <a:srgbClr val="000000"/>
                </a:solidFill>
                <a:latin typeface="Bookman Old Style" panose="02050604050505020204" pitchFamily="18" charset="0"/>
              </a:rPr>
              <a:t>Fokusområde 1</a:t>
            </a:r>
          </a:p>
          <a:p>
            <a:pPr algn="ctr">
              <a:lnSpc>
                <a:spcPct val="150000"/>
              </a:lnSpc>
              <a:defRPr/>
            </a:pPr>
            <a:r>
              <a:rPr lang="nb-NO" sz="1200" b="1" noProof="1">
                <a:solidFill>
                  <a:srgbClr val="000000"/>
                </a:solidFill>
                <a:latin typeface="Bookman Old Style" panose="02050604050505020204" pitchFamily="18" charset="0"/>
              </a:rPr>
              <a:t>Arrangement</a:t>
            </a:r>
          </a:p>
          <a:p>
            <a:pPr algn="ctr">
              <a:lnSpc>
                <a:spcPct val="150000"/>
              </a:lnSpc>
              <a:defRPr/>
            </a:pPr>
            <a:r>
              <a:rPr lang="nb-NO" sz="1200" noProof="1">
                <a:solidFill>
                  <a:srgbClr val="000000"/>
                </a:solidFill>
                <a:latin typeface="Bookman Old Style" panose="02050604050505020204" pitchFamily="18" charset="0"/>
              </a:rPr>
              <a:t>Mål:</a:t>
            </a:r>
            <a:endParaRPr lang="nb-NO" sz="1200" noProof="1">
              <a:latin typeface="Bookman Old Style" panose="02050604050505020204" pitchFamily="18" charset="0"/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136162" y="4801722"/>
            <a:ext cx="1681880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nb-NO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Fokusområde 2</a:t>
            </a:r>
          </a:p>
          <a:p>
            <a:pPr algn="ctr">
              <a:lnSpc>
                <a:spcPct val="150000"/>
              </a:lnSpc>
              <a:defRPr/>
            </a:pPr>
            <a:r>
              <a:rPr lang="nb-NO" sz="12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Konkurranse</a:t>
            </a:r>
          </a:p>
          <a:p>
            <a:pPr algn="ctr">
              <a:lnSpc>
                <a:spcPct val="150000"/>
              </a:lnSpc>
              <a:defRPr/>
            </a:pPr>
            <a:r>
              <a:rPr 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Mål:</a:t>
            </a:r>
            <a:endParaRPr lang="nb-NO" sz="1200" dirty="0">
              <a:latin typeface="Bookman Old Style" panose="02050604050505020204" pitchFamily="18" charset="0"/>
            </a:endParaRP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4045062" y="4807239"/>
            <a:ext cx="1706917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Fokusområde 3</a:t>
            </a:r>
          </a:p>
          <a:p>
            <a:pPr algn="ctr">
              <a:lnSpc>
                <a:spcPct val="150000"/>
              </a:lnSpc>
              <a:defRPr/>
            </a:pPr>
            <a:r>
              <a:rPr lang="en-GB" altLang="nb-NO" sz="12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Material/lager</a:t>
            </a:r>
          </a:p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Mål:</a:t>
            </a:r>
            <a:endParaRPr lang="nb-NO" altLang="nb-NO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5928670" y="4805263"/>
            <a:ext cx="1706917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Fokusområde 4</a:t>
            </a:r>
          </a:p>
          <a:p>
            <a:pPr algn="ctr">
              <a:lnSpc>
                <a:spcPct val="150000"/>
              </a:lnSpc>
              <a:defRPr/>
            </a:pPr>
            <a:r>
              <a:rPr lang="en-GB" altLang="nb-NO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Rekruttering</a:t>
            </a:r>
          </a:p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Mål:</a:t>
            </a:r>
            <a:endParaRPr lang="nb-NO" altLang="nb-NO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8493165" y="3116966"/>
            <a:ext cx="2982542" cy="108464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Verdier (vi verdsetter)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Mangfold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Entusiasme (engasjement)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Samfunnsnytte</a:t>
            </a:r>
          </a:p>
        </p:txBody>
      </p:sp>
      <p:cxnSp>
        <p:nvCxnSpPr>
          <p:cNvPr id="9252" name="AutoShape 36"/>
          <p:cNvCxnSpPr>
            <a:cxnSpLocks noChangeShapeType="1"/>
            <a:stCxn id="9235" idx="1"/>
            <a:endCxn id="9223" idx="0"/>
          </p:cNvCxnSpPr>
          <p:nvPr/>
        </p:nvCxnSpPr>
        <p:spPr bwMode="auto">
          <a:xfrm rot="10800000">
            <a:off x="5929423" y="426060"/>
            <a:ext cx="2563742" cy="3233228"/>
          </a:xfrm>
          <a:prstGeom prst="bentConnector4">
            <a:avLst>
              <a:gd name="adj1" fmla="val 17306"/>
              <a:gd name="adj2" fmla="val 10707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8469667" y="216121"/>
            <a:ext cx="2984370" cy="25155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t"/>
          <a:lstStyle/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Kartlegging</a:t>
            </a:r>
          </a:p>
          <a:p>
            <a:pPr algn="ctr"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Nåsituasjonen</a:t>
            </a:r>
          </a:p>
          <a:p>
            <a:pPr algn="ctr">
              <a:defRPr/>
            </a:pPr>
            <a:endParaRPr lang="nb-NO" altLang="nb-NO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nb-NO" altLang="nb-NO" sz="12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Styrker: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Tradisjon (14.04.1953)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Kompetanse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Renommé´</a:t>
            </a:r>
          </a:p>
          <a:p>
            <a:pPr>
              <a:defRPr/>
            </a:pPr>
            <a:r>
              <a:rPr lang="nb-NO" altLang="nb-NO" sz="12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Utfordringer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Traust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Ustrukturert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Manglende entusiasme</a:t>
            </a:r>
          </a:p>
        </p:txBody>
      </p:sp>
      <p:sp>
        <p:nvSpPr>
          <p:cNvPr id="9265" name="AutoShape 49"/>
          <p:cNvSpPr>
            <a:spLocks noChangeArrowheads="1"/>
          </p:cNvSpPr>
          <p:nvPr/>
        </p:nvSpPr>
        <p:spPr bwMode="auto">
          <a:xfrm>
            <a:off x="4253267" y="3218093"/>
            <a:ext cx="3350803" cy="9055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nb-NO" altLang="nb-NO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Strategi</a:t>
            </a:r>
          </a:p>
        </p:txBody>
      </p: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4253023" y="1888520"/>
            <a:ext cx="3352800" cy="105644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Overordna mål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100 </a:t>
            </a:r>
            <a:r>
              <a:rPr lang="nb-NO" altLang="nb-NO" sz="1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aktive</a:t>
            </a: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 medlemmer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Et faglig og sosialt fellesskap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Fremme håndverket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Ivareta rettigheter og arbeidsforhold</a:t>
            </a:r>
          </a:p>
        </p:txBody>
      </p:sp>
      <p:cxnSp>
        <p:nvCxnSpPr>
          <p:cNvPr id="9272" name="AutoShape 56"/>
          <p:cNvCxnSpPr>
            <a:cxnSpLocks noChangeShapeType="1"/>
            <a:stCxn id="9224" idx="3"/>
            <a:endCxn id="9266" idx="1"/>
          </p:cNvCxnSpPr>
          <p:nvPr/>
        </p:nvCxnSpPr>
        <p:spPr bwMode="auto">
          <a:xfrm>
            <a:off x="3624156" y="1595697"/>
            <a:ext cx="628867" cy="82104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3" name="AutoShape 57"/>
          <p:cNvCxnSpPr>
            <a:cxnSpLocks noChangeShapeType="1"/>
            <a:stCxn id="9225" idx="3"/>
            <a:endCxn id="9266" idx="1"/>
          </p:cNvCxnSpPr>
          <p:nvPr/>
        </p:nvCxnSpPr>
        <p:spPr bwMode="auto">
          <a:xfrm flipV="1">
            <a:off x="3624156" y="2416743"/>
            <a:ext cx="628867" cy="85896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4" name="AutoShape 58"/>
          <p:cNvCxnSpPr>
            <a:cxnSpLocks noChangeShapeType="1"/>
            <a:stCxn id="9223" idx="2"/>
            <a:endCxn id="9266" idx="0"/>
          </p:cNvCxnSpPr>
          <p:nvPr/>
        </p:nvCxnSpPr>
        <p:spPr bwMode="auto">
          <a:xfrm>
            <a:off x="5929423" y="1595697"/>
            <a:ext cx="0" cy="292823"/>
          </a:xfrm>
          <a:prstGeom prst="straightConnector1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5" name="AutoShape 59"/>
          <p:cNvCxnSpPr>
            <a:cxnSpLocks noChangeShapeType="1"/>
            <a:stCxn id="9266" idx="2"/>
            <a:endCxn id="9265" idx="0"/>
          </p:cNvCxnSpPr>
          <p:nvPr/>
        </p:nvCxnSpPr>
        <p:spPr bwMode="auto">
          <a:xfrm flipH="1">
            <a:off x="5928669" y="2944965"/>
            <a:ext cx="754" cy="273128"/>
          </a:xfrm>
          <a:prstGeom prst="straightConnector1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6" name="AutoShape 60"/>
          <p:cNvCxnSpPr>
            <a:cxnSpLocks noChangeShapeType="1"/>
            <a:stCxn id="9228" idx="0"/>
            <a:endCxn id="9265" idx="2"/>
          </p:cNvCxnSpPr>
          <p:nvPr/>
        </p:nvCxnSpPr>
        <p:spPr bwMode="auto">
          <a:xfrm rot="5400000" flipH="1" flipV="1">
            <a:off x="3182104" y="2056695"/>
            <a:ext cx="679642" cy="48134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7" name="AutoShape 61"/>
          <p:cNvCxnSpPr>
            <a:cxnSpLocks noChangeShapeType="1"/>
            <a:stCxn id="9229" idx="0"/>
            <a:endCxn id="9265" idx="2"/>
          </p:cNvCxnSpPr>
          <p:nvPr/>
        </p:nvCxnSpPr>
        <p:spPr bwMode="auto">
          <a:xfrm rot="5400000" flipH="1" flipV="1">
            <a:off x="4113833" y="2986887"/>
            <a:ext cx="678105" cy="295156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8" name="AutoShape 62"/>
          <p:cNvCxnSpPr>
            <a:cxnSpLocks noChangeShapeType="1"/>
            <a:stCxn id="9230" idx="0"/>
            <a:endCxn id="9265" idx="2"/>
          </p:cNvCxnSpPr>
          <p:nvPr/>
        </p:nvCxnSpPr>
        <p:spPr bwMode="auto">
          <a:xfrm rot="5400000" flipH="1" flipV="1">
            <a:off x="5071784" y="3950354"/>
            <a:ext cx="683622" cy="103014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1" name="AutoShape 65"/>
          <p:cNvCxnSpPr>
            <a:cxnSpLocks noChangeShapeType="1"/>
            <a:stCxn id="9231" idx="0"/>
            <a:endCxn id="9265" idx="2"/>
          </p:cNvCxnSpPr>
          <p:nvPr/>
        </p:nvCxnSpPr>
        <p:spPr bwMode="auto">
          <a:xfrm rot="16200000" flipV="1">
            <a:off x="6014576" y="4037710"/>
            <a:ext cx="681646" cy="85346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253023" y="426060"/>
            <a:ext cx="3352800" cy="11696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Visjon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Skape begeistring for kokkefaget, </a:t>
            </a:r>
          </a:p>
          <a:p>
            <a:pPr algn="ctr">
              <a:defRPr/>
            </a:pPr>
            <a:r>
              <a:rPr lang="nb-NO" altLang="nb-NO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det Norske kjøkken og fellesskapet</a:t>
            </a:r>
          </a:p>
        </p:txBody>
      </p:sp>
      <p:cxnSp>
        <p:nvCxnSpPr>
          <p:cNvPr id="5" name="Rett pil 4">
            <a:extLst>
              <a:ext uri="{FF2B5EF4-FFF2-40B4-BE49-F238E27FC236}">
                <a16:creationId xmlns:a16="http://schemas.microsoft.com/office/drawing/2014/main" id="{63C1CF54-CA40-F243-A886-90015AC4590F}"/>
              </a:ext>
            </a:extLst>
          </p:cNvPr>
          <p:cNvCxnSpPr>
            <a:cxnSpLocks/>
            <a:stCxn id="9223" idx="2"/>
            <a:endCxn id="9266" idx="0"/>
          </p:cNvCxnSpPr>
          <p:nvPr/>
        </p:nvCxnSpPr>
        <p:spPr>
          <a:xfrm>
            <a:off x="5929423" y="1595697"/>
            <a:ext cx="0" cy="29282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inkel 17">
            <a:extLst>
              <a:ext uri="{FF2B5EF4-FFF2-40B4-BE49-F238E27FC236}">
                <a16:creationId xmlns:a16="http://schemas.microsoft.com/office/drawing/2014/main" id="{460765C4-7EE3-F54B-AF1A-DB0CAD7B6341}"/>
              </a:ext>
            </a:extLst>
          </p:cNvPr>
          <p:cNvCxnSpPr>
            <a:cxnSpLocks/>
            <a:stCxn id="9265" idx="2"/>
            <a:endCxn id="9228" idx="0"/>
          </p:cNvCxnSpPr>
          <p:nvPr/>
        </p:nvCxnSpPr>
        <p:spPr>
          <a:xfrm rot="5400000">
            <a:off x="3182105" y="2056695"/>
            <a:ext cx="679642" cy="4813487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inkel 19">
            <a:extLst>
              <a:ext uri="{FF2B5EF4-FFF2-40B4-BE49-F238E27FC236}">
                <a16:creationId xmlns:a16="http://schemas.microsoft.com/office/drawing/2014/main" id="{D40C54C0-A835-5B4C-AD5B-578CD4AB463C}"/>
              </a:ext>
            </a:extLst>
          </p:cNvPr>
          <p:cNvCxnSpPr>
            <a:cxnSpLocks/>
            <a:stCxn id="9265" idx="2"/>
            <a:endCxn id="9231" idx="0"/>
          </p:cNvCxnSpPr>
          <p:nvPr/>
        </p:nvCxnSpPr>
        <p:spPr>
          <a:xfrm rot="16200000" flipH="1">
            <a:off x="6014576" y="4037710"/>
            <a:ext cx="681646" cy="853460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inkel 21">
            <a:extLst>
              <a:ext uri="{FF2B5EF4-FFF2-40B4-BE49-F238E27FC236}">
                <a16:creationId xmlns:a16="http://schemas.microsoft.com/office/drawing/2014/main" id="{6E3249DF-447B-C44D-8114-2F945665B835}"/>
              </a:ext>
            </a:extLst>
          </p:cNvPr>
          <p:cNvCxnSpPr>
            <a:cxnSpLocks/>
            <a:stCxn id="9265" idx="2"/>
            <a:endCxn id="9230" idx="0"/>
          </p:cNvCxnSpPr>
          <p:nvPr/>
        </p:nvCxnSpPr>
        <p:spPr>
          <a:xfrm rot="5400000">
            <a:off x="5071784" y="3950354"/>
            <a:ext cx="683622" cy="1030148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inkel 23">
            <a:extLst>
              <a:ext uri="{FF2B5EF4-FFF2-40B4-BE49-F238E27FC236}">
                <a16:creationId xmlns:a16="http://schemas.microsoft.com/office/drawing/2014/main" id="{F8E88828-9BF8-6545-9494-064517B56400}"/>
              </a:ext>
            </a:extLst>
          </p:cNvPr>
          <p:cNvCxnSpPr>
            <a:cxnSpLocks/>
            <a:stCxn id="9265" idx="2"/>
            <a:endCxn id="9229" idx="0"/>
          </p:cNvCxnSpPr>
          <p:nvPr/>
        </p:nvCxnSpPr>
        <p:spPr>
          <a:xfrm rot="5400000">
            <a:off x="4113834" y="2986886"/>
            <a:ext cx="678105" cy="2951567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BA3FA3C8-8217-3370-FB9D-01BB0679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4050"/>
            <a:ext cx="2271713" cy="7017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1" name="Rett pil 40">
            <a:extLst>
              <a:ext uri="{FF2B5EF4-FFF2-40B4-BE49-F238E27FC236}">
                <a16:creationId xmlns:a16="http://schemas.microsoft.com/office/drawing/2014/main" id="{AEB7E2A7-4FB4-E3AA-669A-C7AF045607F3}"/>
              </a:ext>
            </a:extLst>
          </p:cNvPr>
          <p:cNvCxnSpPr>
            <a:stCxn id="9266" idx="2"/>
            <a:endCxn id="9265" idx="0"/>
          </p:cNvCxnSpPr>
          <p:nvPr/>
        </p:nvCxnSpPr>
        <p:spPr>
          <a:xfrm flipH="1">
            <a:off x="5928669" y="2944965"/>
            <a:ext cx="754" cy="27312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Bilde 91">
            <a:extLst>
              <a:ext uri="{FF2B5EF4-FFF2-40B4-BE49-F238E27FC236}">
                <a16:creationId xmlns:a16="http://schemas.microsoft.com/office/drawing/2014/main" id="{320F0DB2-7D4B-B95C-E5E5-34909C33D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6193396"/>
            <a:ext cx="1536539" cy="636028"/>
          </a:xfrm>
          <a:prstGeom prst="rect">
            <a:avLst/>
          </a:prstGeom>
        </p:spPr>
      </p:pic>
      <p:pic>
        <p:nvPicPr>
          <p:cNvPr id="93" name="Bilde 92">
            <a:extLst>
              <a:ext uri="{FF2B5EF4-FFF2-40B4-BE49-F238E27FC236}">
                <a16:creationId xmlns:a16="http://schemas.microsoft.com/office/drawing/2014/main" id="{43F60830-704F-96D8-0038-DAFCFD898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8" y="6221972"/>
            <a:ext cx="1536539" cy="636028"/>
          </a:xfrm>
          <a:prstGeom prst="rect">
            <a:avLst/>
          </a:prstGeom>
        </p:spPr>
      </p:pic>
      <p:pic>
        <p:nvPicPr>
          <p:cNvPr id="94" name="Bilde 93">
            <a:extLst>
              <a:ext uri="{FF2B5EF4-FFF2-40B4-BE49-F238E27FC236}">
                <a16:creationId xmlns:a16="http://schemas.microsoft.com/office/drawing/2014/main" id="{0CFDE9A5-ECC6-B808-AACA-922FD7D3A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299" y="6221972"/>
            <a:ext cx="1536539" cy="636028"/>
          </a:xfrm>
          <a:prstGeom prst="rect">
            <a:avLst/>
          </a:prstGeom>
        </p:spPr>
      </p:pic>
      <p:pic>
        <p:nvPicPr>
          <p:cNvPr id="95" name="Bilde 94">
            <a:extLst>
              <a:ext uri="{FF2B5EF4-FFF2-40B4-BE49-F238E27FC236}">
                <a16:creationId xmlns:a16="http://schemas.microsoft.com/office/drawing/2014/main" id="{841FED4D-72C2-187D-FA4E-2C2964677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851" y="6221972"/>
            <a:ext cx="1536539" cy="636028"/>
          </a:xfrm>
          <a:prstGeom prst="rect">
            <a:avLst/>
          </a:prstGeom>
        </p:spPr>
      </p:pic>
      <p:sp>
        <p:nvSpPr>
          <p:cNvPr id="19" name="AutoShape 15">
            <a:extLst>
              <a:ext uri="{FF2B5EF4-FFF2-40B4-BE49-F238E27FC236}">
                <a16:creationId xmlns:a16="http://schemas.microsoft.com/office/drawing/2014/main" id="{F142BDE2-E878-2CBB-1C5B-8D4B65D2F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833" y="4807191"/>
            <a:ext cx="1706917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Fokusområde 5</a:t>
            </a:r>
            <a:endParaRPr lang="nb-NO" altLang="nb-NO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Messe</a:t>
            </a: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Mål:</a:t>
            </a:r>
          </a:p>
        </p:txBody>
      </p:sp>
      <p:cxnSp>
        <p:nvCxnSpPr>
          <p:cNvPr id="23" name="Vinkel 22">
            <a:extLst>
              <a:ext uri="{FF2B5EF4-FFF2-40B4-BE49-F238E27FC236}">
                <a16:creationId xmlns:a16="http://schemas.microsoft.com/office/drawing/2014/main" id="{73BB7ADE-21B1-4AF8-5B3F-14BFFDBA9A79}"/>
              </a:ext>
            </a:extLst>
          </p:cNvPr>
          <p:cNvCxnSpPr>
            <a:cxnSpLocks/>
            <a:stCxn id="9265" idx="2"/>
            <a:endCxn id="19" idx="0"/>
          </p:cNvCxnSpPr>
          <p:nvPr/>
        </p:nvCxnSpPr>
        <p:spPr>
          <a:xfrm rot="16200000" flipH="1">
            <a:off x="6953693" y="3098592"/>
            <a:ext cx="683574" cy="2733623"/>
          </a:xfrm>
          <a:prstGeom prst="bentConnector3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e 26">
            <a:extLst>
              <a:ext uri="{FF2B5EF4-FFF2-40B4-BE49-F238E27FC236}">
                <a16:creationId xmlns:a16="http://schemas.microsoft.com/office/drawing/2014/main" id="{DF7A2E01-97CA-5C73-D979-DE4B9680C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533" y="6221972"/>
            <a:ext cx="1536539" cy="636028"/>
          </a:xfrm>
          <a:prstGeom prst="rect">
            <a:avLst/>
          </a:prstGeom>
        </p:spPr>
      </p:pic>
      <p:sp>
        <p:nvSpPr>
          <p:cNvPr id="13" name="AutoShape 15">
            <a:extLst>
              <a:ext uri="{FF2B5EF4-FFF2-40B4-BE49-F238E27FC236}">
                <a16:creationId xmlns:a16="http://schemas.microsoft.com/office/drawing/2014/main" id="{95CCFDC3-51BF-3776-D1E0-4D791B6D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0585" y="4820695"/>
            <a:ext cx="1706917" cy="12246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Fokusområde 6</a:t>
            </a:r>
            <a:endParaRPr lang="nb-NO" altLang="nb-NO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Jubileum</a:t>
            </a:r>
          </a:p>
          <a:p>
            <a:pPr algn="ctr">
              <a:lnSpc>
                <a:spcPct val="150000"/>
              </a:lnSpc>
              <a:defRPr/>
            </a:pPr>
            <a:r>
              <a:rPr lang="nb-NO" altLang="nb-NO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Mål:</a:t>
            </a:r>
          </a:p>
        </p:txBody>
      </p:sp>
      <p:cxnSp>
        <p:nvCxnSpPr>
          <p:cNvPr id="29" name="Vinkel 28">
            <a:extLst>
              <a:ext uri="{FF2B5EF4-FFF2-40B4-BE49-F238E27FC236}">
                <a16:creationId xmlns:a16="http://schemas.microsoft.com/office/drawing/2014/main" id="{84F90C2F-4A03-29A2-7706-9318D2FA1F2A}"/>
              </a:ext>
            </a:extLst>
          </p:cNvPr>
          <p:cNvCxnSpPr>
            <a:stCxn id="9265" idx="2"/>
            <a:endCxn id="13" idx="0"/>
          </p:cNvCxnSpPr>
          <p:nvPr/>
        </p:nvCxnSpPr>
        <p:spPr>
          <a:xfrm rot="16200000" flipH="1">
            <a:off x="7902817" y="2149468"/>
            <a:ext cx="697078" cy="4645375"/>
          </a:xfrm>
          <a:prstGeom prst="bentConnector3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e 29">
            <a:extLst>
              <a:ext uri="{FF2B5EF4-FFF2-40B4-BE49-F238E27FC236}">
                <a16:creationId xmlns:a16="http://schemas.microsoft.com/office/drawing/2014/main" id="{AC24213E-C739-955D-09BE-C7D4305D4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304" y="6221972"/>
            <a:ext cx="1536539" cy="6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6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4151236-BD7D-6341-AA22-942C8D92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28162"/>
              </p:ext>
            </p:extLst>
          </p:nvPr>
        </p:nvGraphicFramePr>
        <p:xfrm>
          <a:off x="191193" y="207817"/>
          <a:ext cx="11853946" cy="6540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277">
                  <a:extLst>
                    <a:ext uri="{9D8B030D-6E8A-4147-A177-3AD203B41FA5}">
                      <a16:colId xmlns:a16="http://schemas.microsoft.com/office/drawing/2014/main" val="1504102820"/>
                    </a:ext>
                  </a:extLst>
                </a:gridCol>
                <a:gridCol w="870028">
                  <a:extLst>
                    <a:ext uri="{9D8B030D-6E8A-4147-A177-3AD203B41FA5}">
                      <a16:colId xmlns:a16="http://schemas.microsoft.com/office/drawing/2014/main" val="2260091936"/>
                    </a:ext>
                  </a:extLst>
                </a:gridCol>
                <a:gridCol w="3853603">
                  <a:extLst>
                    <a:ext uri="{9D8B030D-6E8A-4147-A177-3AD203B41FA5}">
                      <a16:colId xmlns:a16="http://schemas.microsoft.com/office/drawing/2014/main" val="309081300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193823512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2166926377"/>
                    </a:ext>
                  </a:extLst>
                </a:gridCol>
                <a:gridCol w="1051624">
                  <a:extLst>
                    <a:ext uri="{9D8B030D-6E8A-4147-A177-3AD203B41FA5}">
                      <a16:colId xmlns:a16="http://schemas.microsoft.com/office/drawing/2014/main" val="1532483462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2491619203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1361248901"/>
                    </a:ext>
                  </a:extLst>
                </a:gridCol>
              </a:tblGrid>
              <a:tr h="6644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Fokusområde 1: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Tiltak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 komite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</a:t>
                      </a:r>
                      <a:r>
                        <a:rPr lang="nb-NO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person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Evalueres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Ferdig  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Økonomisk konsekvens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02866"/>
                  </a:ext>
                </a:extLst>
              </a:tr>
              <a:tr h="519844">
                <a:tc gridSpan="7"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  <a:latin typeface="Gill Sans MT" panose="020B0502020104020203" pitchFamily="34" charset="77"/>
                        </a:rPr>
                        <a:t>Mål: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14580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381963372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extLst>
                  <a:ext uri="{0D108BD9-81ED-4DB2-BD59-A6C34878D82A}">
                    <a16:rowId xmlns:a16="http://schemas.microsoft.com/office/drawing/2014/main" val="260416761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 hMerge="1">
                  <a:txBody>
                    <a:bodyPr/>
                    <a:lstStyle/>
                    <a:p>
                      <a:pPr marL="171450" lvl="0" indent="-171450" algn="l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849877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5548198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499503892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97694808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29188373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60562891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420926098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417364941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57CEA83F-D4D4-4190-AF10-F6E51DBA060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4556FF-9252-471A-8220-88BDBA4548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4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4151236-BD7D-6341-AA22-942C8D92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1378"/>
              </p:ext>
            </p:extLst>
          </p:nvPr>
        </p:nvGraphicFramePr>
        <p:xfrm>
          <a:off x="191193" y="207817"/>
          <a:ext cx="11853946" cy="6540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277">
                  <a:extLst>
                    <a:ext uri="{9D8B030D-6E8A-4147-A177-3AD203B41FA5}">
                      <a16:colId xmlns:a16="http://schemas.microsoft.com/office/drawing/2014/main" val="1504102820"/>
                    </a:ext>
                  </a:extLst>
                </a:gridCol>
                <a:gridCol w="870028">
                  <a:extLst>
                    <a:ext uri="{9D8B030D-6E8A-4147-A177-3AD203B41FA5}">
                      <a16:colId xmlns:a16="http://schemas.microsoft.com/office/drawing/2014/main" val="2260091936"/>
                    </a:ext>
                  </a:extLst>
                </a:gridCol>
                <a:gridCol w="3853603">
                  <a:extLst>
                    <a:ext uri="{9D8B030D-6E8A-4147-A177-3AD203B41FA5}">
                      <a16:colId xmlns:a16="http://schemas.microsoft.com/office/drawing/2014/main" val="309081300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193823512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2166926377"/>
                    </a:ext>
                  </a:extLst>
                </a:gridCol>
                <a:gridCol w="1051624">
                  <a:extLst>
                    <a:ext uri="{9D8B030D-6E8A-4147-A177-3AD203B41FA5}">
                      <a16:colId xmlns:a16="http://schemas.microsoft.com/office/drawing/2014/main" val="1532483462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2491619203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1361248901"/>
                    </a:ext>
                  </a:extLst>
                </a:gridCol>
              </a:tblGrid>
              <a:tr h="6644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Fokusområde 2: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Tiltak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 komite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</a:t>
                      </a:r>
                      <a:r>
                        <a:rPr lang="nb-NO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person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Evalueres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Ferdig  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Økonomisk konsekvens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02866"/>
                  </a:ext>
                </a:extLst>
              </a:tr>
              <a:tr h="519844">
                <a:tc gridSpan="7"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  <a:latin typeface="Gill Sans MT" panose="020B0502020104020203" pitchFamily="34" charset="77"/>
                        </a:rPr>
                        <a:t>Mål: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14580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381963372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extLst>
                  <a:ext uri="{0D108BD9-81ED-4DB2-BD59-A6C34878D82A}">
                    <a16:rowId xmlns:a16="http://schemas.microsoft.com/office/drawing/2014/main" val="260416761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 hMerge="1">
                  <a:txBody>
                    <a:bodyPr/>
                    <a:lstStyle/>
                    <a:p>
                      <a:pPr marL="171450" lvl="0" indent="-171450" algn="l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849877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5548198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499503892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97694808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29188373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60562891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420926098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417364941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57CEA83F-D4D4-4190-AF10-F6E51DBA060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4556FF-9252-471A-8220-88BDBA4548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15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4151236-BD7D-6341-AA22-942C8D92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7663"/>
              </p:ext>
            </p:extLst>
          </p:nvPr>
        </p:nvGraphicFramePr>
        <p:xfrm>
          <a:off x="191193" y="207817"/>
          <a:ext cx="11853946" cy="6540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277">
                  <a:extLst>
                    <a:ext uri="{9D8B030D-6E8A-4147-A177-3AD203B41FA5}">
                      <a16:colId xmlns:a16="http://schemas.microsoft.com/office/drawing/2014/main" val="1504102820"/>
                    </a:ext>
                  </a:extLst>
                </a:gridCol>
                <a:gridCol w="870028">
                  <a:extLst>
                    <a:ext uri="{9D8B030D-6E8A-4147-A177-3AD203B41FA5}">
                      <a16:colId xmlns:a16="http://schemas.microsoft.com/office/drawing/2014/main" val="2260091936"/>
                    </a:ext>
                  </a:extLst>
                </a:gridCol>
                <a:gridCol w="3853603">
                  <a:extLst>
                    <a:ext uri="{9D8B030D-6E8A-4147-A177-3AD203B41FA5}">
                      <a16:colId xmlns:a16="http://schemas.microsoft.com/office/drawing/2014/main" val="309081300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193823512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2166926377"/>
                    </a:ext>
                  </a:extLst>
                </a:gridCol>
                <a:gridCol w="1051624">
                  <a:extLst>
                    <a:ext uri="{9D8B030D-6E8A-4147-A177-3AD203B41FA5}">
                      <a16:colId xmlns:a16="http://schemas.microsoft.com/office/drawing/2014/main" val="1532483462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2491619203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1361248901"/>
                    </a:ext>
                  </a:extLst>
                </a:gridCol>
              </a:tblGrid>
              <a:tr h="6644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Fokusområde 3: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Tiltak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 komite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</a:t>
                      </a:r>
                      <a:r>
                        <a:rPr lang="nb-NO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person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Evalueres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Ferdig  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Økonomisk konsekvens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02866"/>
                  </a:ext>
                </a:extLst>
              </a:tr>
              <a:tr h="519844">
                <a:tc gridSpan="7"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  <a:latin typeface="Gill Sans MT" panose="020B0502020104020203" pitchFamily="34" charset="77"/>
                        </a:rPr>
                        <a:t>Mål: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14580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381963372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extLst>
                  <a:ext uri="{0D108BD9-81ED-4DB2-BD59-A6C34878D82A}">
                    <a16:rowId xmlns:a16="http://schemas.microsoft.com/office/drawing/2014/main" val="260416761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 hMerge="1">
                  <a:txBody>
                    <a:bodyPr/>
                    <a:lstStyle/>
                    <a:p>
                      <a:pPr marL="171450" lvl="0" indent="-171450" algn="l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849877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5548198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499503892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97694808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29188373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60562891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420926098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417364941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57CEA83F-D4D4-4190-AF10-F6E51DBA060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4556FF-9252-471A-8220-88BDBA4548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68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4151236-BD7D-6341-AA22-942C8D92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60466"/>
              </p:ext>
            </p:extLst>
          </p:nvPr>
        </p:nvGraphicFramePr>
        <p:xfrm>
          <a:off x="191193" y="207817"/>
          <a:ext cx="11853946" cy="6540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277">
                  <a:extLst>
                    <a:ext uri="{9D8B030D-6E8A-4147-A177-3AD203B41FA5}">
                      <a16:colId xmlns:a16="http://schemas.microsoft.com/office/drawing/2014/main" val="1504102820"/>
                    </a:ext>
                  </a:extLst>
                </a:gridCol>
                <a:gridCol w="870028">
                  <a:extLst>
                    <a:ext uri="{9D8B030D-6E8A-4147-A177-3AD203B41FA5}">
                      <a16:colId xmlns:a16="http://schemas.microsoft.com/office/drawing/2014/main" val="2260091936"/>
                    </a:ext>
                  </a:extLst>
                </a:gridCol>
                <a:gridCol w="3853603">
                  <a:extLst>
                    <a:ext uri="{9D8B030D-6E8A-4147-A177-3AD203B41FA5}">
                      <a16:colId xmlns:a16="http://schemas.microsoft.com/office/drawing/2014/main" val="309081300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193823512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2166926377"/>
                    </a:ext>
                  </a:extLst>
                </a:gridCol>
                <a:gridCol w="1051624">
                  <a:extLst>
                    <a:ext uri="{9D8B030D-6E8A-4147-A177-3AD203B41FA5}">
                      <a16:colId xmlns:a16="http://schemas.microsoft.com/office/drawing/2014/main" val="1532483462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2491619203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1361248901"/>
                    </a:ext>
                  </a:extLst>
                </a:gridCol>
              </a:tblGrid>
              <a:tr h="6644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Fokusområde 4: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Tiltak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 komite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</a:t>
                      </a:r>
                      <a:r>
                        <a:rPr lang="nb-NO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person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Evalueres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Ferdig  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Økonomisk konsekvens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02866"/>
                  </a:ext>
                </a:extLst>
              </a:tr>
              <a:tr h="519844">
                <a:tc gridSpan="7"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  <a:latin typeface="Gill Sans MT" panose="020B0502020104020203" pitchFamily="34" charset="77"/>
                        </a:rPr>
                        <a:t>Mål: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14580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381963372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extLst>
                  <a:ext uri="{0D108BD9-81ED-4DB2-BD59-A6C34878D82A}">
                    <a16:rowId xmlns:a16="http://schemas.microsoft.com/office/drawing/2014/main" val="260416761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 hMerge="1">
                  <a:txBody>
                    <a:bodyPr/>
                    <a:lstStyle/>
                    <a:p>
                      <a:pPr marL="171450" lvl="0" indent="-171450" algn="l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849877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5548198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499503892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97694808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29188373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60562891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420926098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417364941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57CEA83F-D4D4-4190-AF10-F6E51DBA060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4556FF-9252-471A-8220-88BDBA4548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8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4151236-BD7D-6341-AA22-942C8D92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31454"/>
              </p:ext>
            </p:extLst>
          </p:nvPr>
        </p:nvGraphicFramePr>
        <p:xfrm>
          <a:off x="191193" y="207817"/>
          <a:ext cx="11853946" cy="6540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277">
                  <a:extLst>
                    <a:ext uri="{9D8B030D-6E8A-4147-A177-3AD203B41FA5}">
                      <a16:colId xmlns:a16="http://schemas.microsoft.com/office/drawing/2014/main" val="1504102820"/>
                    </a:ext>
                  </a:extLst>
                </a:gridCol>
                <a:gridCol w="870028">
                  <a:extLst>
                    <a:ext uri="{9D8B030D-6E8A-4147-A177-3AD203B41FA5}">
                      <a16:colId xmlns:a16="http://schemas.microsoft.com/office/drawing/2014/main" val="2260091936"/>
                    </a:ext>
                  </a:extLst>
                </a:gridCol>
                <a:gridCol w="3853603">
                  <a:extLst>
                    <a:ext uri="{9D8B030D-6E8A-4147-A177-3AD203B41FA5}">
                      <a16:colId xmlns:a16="http://schemas.microsoft.com/office/drawing/2014/main" val="309081300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1938235121"/>
                    </a:ext>
                  </a:extLst>
                </a:gridCol>
                <a:gridCol w="1524501">
                  <a:extLst>
                    <a:ext uri="{9D8B030D-6E8A-4147-A177-3AD203B41FA5}">
                      <a16:colId xmlns:a16="http://schemas.microsoft.com/office/drawing/2014/main" val="2166926377"/>
                    </a:ext>
                  </a:extLst>
                </a:gridCol>
                <a:gridCol w="1051624">
                  <a:extLst>
                    <a:ext uri="{9D8B030D-6E8A-4147-A177-3AD203B41FA5}">
                      <a16:colId xmlns:a16="http://schemas.microsoft.com/office/drawing/2014/main" val="1532483462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2491619203"/>
                    </a:ext>
                  </a:extLst>
                </a:gridCol>
                <a:gridCol w="1240706">
                  <a:extLst>
                    <a:ext uri="{9D8B030D-6E8A-4147-A177-3AD203B41FA5}">
                      <a16:colId xmlns:a16="http://schemas.microsoft.com/office/drawing/2014/main" val="1361248901"/>
                    </a:ext>
                  </a:extLst>
                </a:gridCol>
              </a:tblGrid>
              <a:tr h="6644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Fokusområde 5: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Tiltak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 komite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Ansvarlig</a:t>
                      </a:r>
                      <a:r>
                        <a:rPr lang="nb-NO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person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Evalueres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Ferdig  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Økonomisk konsekvens</a:t>
                      </a:r>
                    </a:p>
                  </a:txBody>
                  <a:tcPr marL="6608" marR="6608" marT="66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02866"/>
                  </a:ext>
                </a:extLst>
              </a:tr>
              <a:tr h="519844">
                <a:tc gridSpan="7"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  <a:latin typeface="Gill Sans MT" panose="020B0502020104020203" pitchFamily="34" charset="77"/>
                        </a:rPr>
                        <a:t>Mål:</a:t>
                      </a: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b"/>
                </a:tc>
                <a:tc>
                  <a:txBody>
                    <a:bodyPr/>
                    <a:lstStyle/>
                    <a:p>
                      <a:pPr marL="457200" marR="0" lvl="1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14580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381963372"/>
                  </a:ext>
                </a:extLst>
              </a:tr>
              <a:tr h="34653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extLst>
                  <a:ext uri="{0D108BD9-81ED-4DB2-BD59-A6C34878D82A}">
                    <a16:rowId xmlns:a16="http://schemas.microsoft.com/office/drawing/2014/main" val="260416761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5400" marR="6608" marT="6608" marB="0" anchor="ctr"/>
                </a:tc>
                <a:tc hMerge="1">
                  <a:txBody>
                    <a:bodyPr/>
                    <a:lstStyle/>
                    <a:p>
                      <a:pPr marL="171450" lvl="0" indent="-171450" algn="l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5400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849877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nb-NO" sz="1600" b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554819861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endParaRPr lang="nb-NO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499503892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pPr marL="171450" indent="-171450" algn="l" fontAlgn="b">
                        <a:buFont typeface="Courier New" panose="02070309020205020404" pitchFamily="49" charset="0"/>
                        <a:buChar char="o"/>
                      </a:pP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976948089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3829188373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60562891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4209260985"/>
                  </a:ext>
                </a:extLst>
              </a:tr>
              <a:tr h="58285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08" marR="6608" marT="660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608" marR="6608" marT="6608" marB="0" anchor="ctr"/>
                </a:tc>
                <a:extLst>
                  <a:ext uri="{0D108BD9-81ED-4DB2-BD59-A6C34878D82A}">
                    <a16:rowId xmlns:a16="http://schemas.microsoft.com/office/drawing/2014/main" val="1417364941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57CEA83F-D4D4-4190-AF10-F6E51DBA060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4556FF-9252-471A-8220-88BDBA4548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847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390A9C6000A4CAC2F642341ED2C22" ma:contentTypeVersion="10" ma:contentTypeDescription="Opprett et nytt dokument." ma:contentTypeScope="" ma:versionID="122bd43ff2bc1dde0a119ad87736da6a">
  <xsd:schema xmlns:xsd="http://www.w3.org/2001/XMLSchema" xmlns:xs="http://www.w3.org/2001/XMLSchema" xmlns:p="http://schemas.microsoft.com/office/2006/metadata/properties" xmlns:ns2="c23d703f-722d-4362-a534-3244b552dc9f" targetNamespace="http://schemas.microsoft.com/office/2006/metadata/properties" ma:root="true" ma:fieldsID="76e2d6ddb9113e3ec0f4d8f812a6b9a4" ns2:_="">
    <xsd:import namespace="c23d703f-722d-4362-a534-3244b552dc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d703f-722d-4362-a534-3244b552dc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51ECB5-77E0-49BB-A104-9CEB91DE933C}"/>
</file>

<file path=customXml/itemProps2.xml><?xml version="1.0" encoding="utf-8"?>
<ds:datastoreItem xmlns:ds="http://schemas.openxmlformats.org/officeDocument/2006/customXml" ds:itemID="{DD73C1DF-C1E6-4F01-AAC5-4941B9960039}"/>
</file>

<file path=customXml/itemProps3.xml><?xml version="1.0" encoding="utf-8"?>
<ds:datastoreItem xmlns:ds="http://schemas.openxmlformats.org/officeDocument/2006/customXml" ds:itemID="{C26D8818-2D17-4A80-A72B-871B03D1C773}"/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1123</Words>
  <Application>Microsoft Macintosh PowerPoint</Application>
  <PresentationFormat>Widescreen</PresentationFormat>
  <Paragraphs>274</Paragraphs>
  <Slides>10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Gill Sans MT</vt:lpstr>
      <vt:lpstr>museo-sans</vt:lpstr>
      <vt:lpstr>Times New Roman</vt:lpstr>
      <vt:lpstr>Tw Cen MT</vt:lpstr>
      <vt:lpstr>Wingdings</vt:lpstr>
      <vt:lpstr>Office-tema</vt:lpstr>
      <vt:lpstr>PowerPoint-presentasjon</vt:lpstr>
      <vt:lpstr>Ingen ting synes overlatt til tilfeldighetene når Rolf Svendsen og Magne Aakvik skrider til verket.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Hugo Haraldsen</dc:creator>
  <cp:lastModifiedBy>Anders Hugo Haraldsen</cp:lastModifiedBy>
  <cp:revision>37</cp:revision>
  <dcterms:created xsi:type="dcterms:W3CDTF">2023-04-12T13:05:26Z</dcterms:created>
  <dcterms:modified xsi:type="dcterms:W3CDTF">2023-04-16T10:33:55Z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0x01010012D390A9C6000A4CAC2F642341ED2C22</vt:lpwstr>
  </property>
</Properties>
</file>